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sldIdLst>
    <p:sldId id="324" r:id="rId2"/>
    <p:sldId id="336" r:id="rId3"/>
    <p:sldId id="337" r:id="rId4"/>
    <p:sldId id="338" r:id="rId5"/>
    <p:sldId id="339" r:id="rId6"/>
    <p:sldId id="364" r:id="rId7"/>
    <p:sldId id="341" r:id="rId8"/>
    <p:sldId id="342" r:id="rId9"/>
    <p:sldId id="343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70" r:id="rId29"/>
    <p:sldId id="36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25" autoAdjust="0"/>
    <p:restoredTop sz="98746" autoAdjust="0"/>
  </p:normalViewPr>
  <p:slideViewPr>
    <p:cSldViewPr snapToGrid="0">
      <p:cViewPr varScale="1">
        <p:scale>
          <a:sx n="72" d="100"/>
          <a:sy n="72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7600A-BA79-48B8-9DBC-BB1F9CE8449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6B4F1-CCE5-4339-9E56-D4B6AD01610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/>
            <a:t>Digi-campus</a:t>
          </a:r>
          <a:endParaRPr lang="en-US" sz="1400" b="1" dirty="0"/>
        </a:p>
      </dgm:t>
    </dgm:pt>
    <dgm:pt modelId="{A4088317-9470-4556-9D8E-95B993C0EFB6}" type="parTrans" cxnId="{A8C1D2C8-6505-497F-9973-23910652BC21}">
      <dgm:prSet/>
      <dgm:spPr/>
      <dgm:t>
        <a:bodyPr/>
        <a:lstStyle/>
        <a:p>
          <a:endParaRPr lang="en-US"/>
        </a:p>
      </dgm:t>
    </dgm:pt>
    <dgm:pt modelId="{135CD46E-BF7F-4D6D-955A-F4327A92B7BE}" type="sibTrans" cxnId="{A8C1D2C8-6505-497F-9973-23910652BC21}">
      <dgm:prSet/>
      <dgm:spPr/>
      <dgm:t>
        <a:bodyPr/>
        <a:lstStyle/>
        <a:p>
          <a:endParaRPr lang="en-US"/>
        </a:p>
      </dgm:t>
    </dgm:pt>
    <dgm:pt modelId="{F695374F-6548-4DDC-A9FA-9B2C86EDB72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Academics</a:t>
          </a:r>
          <a:endParaRPr lang="en-US" dirty="0"/>
        </a:p>
      </dgm:t>
    </dgm:pt>
    <dgm:pt modelId="{E8E8F113-59EB-427D-B4BD-5D9379E37F0E}" type="parTrans" cxnId="{7AD7F43F-C412-42B7-AE96-48E19D02FCCF}">
      <dgm:prSet/>
      <dgm:spPr/>
      <dgm:t>
        <a:bodyPr/>
        <a:lstStyle/>
        <a:p>
          <a:endParaRPr lang="en-US" dirty="0"/>
        </a:p>
      </dgm:t>
    </dgm:pt>
    <dgm:pt modelId="{64919A33-7782-4555-864E-E5E169FF7601}" type="sibTrans" cxnId="{7AD7F43F-C412-42B7-AE96-48E19D02FCCF}">
      <dgm:prSet/>
      <dgm:spPr/>
      <dgm:t>
        <a:bodyPr/>
        <a:lstStyle/>
        <a:p>
          <a:endParaRPr lang="en-US"/>
        </a:p>
      </dgm:t>
    </dgm:pt>
    <dgm:pt modelId="{3E0A6126-F53E-4E15-9283-8B72ECEDDE1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Operation</a:t>
          </a:r>
          <a:endParaRPr lang="en-US" dirty="0"/>
        </a:p>
      </dgm:t>
    </dgm:pt>
    <dgm:pt modelId="{EB7A0EEF-BA4C-469E-955C-8A29A5488E0B}" type="parTrans" cxnId="{F16681B4-14EA-4141-A042-C4B2B59636B6}">
      <dgm:prSet/>
      <dgm:spPr/>
      <dgm:t>
        <a:bodyPr/>
        <a:lstStyle/>
        <a:p>
          <a:endParaRPr lang="en-US" dirty="0"/>
        </a:p>
      </dgm:t>
    </dgm:pt>
    <dgm:pt modelId="{FBC5991F-FBFB-4198-8F49-D8FF7F707F79}" type="sibTrans" cxnId="{F16681B4-14EA-4141-A042-C4B2B59636B6}">
      <dgm:prSet/>
      <dgm:spPr/>
      <dgm:t>
        <a:bodyPr/>
        <a:lstStyle/>
        <a:p>
          <a:endParaRPr lang="en-US"/>
        </a:p>
      </dgm:t>
    </dgm:pt>
    <dgm:pt modelId="{7030D740-3D64-41A2-9240-C3368A437F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Self Service (Students &amp; Parents View)</a:t>
          </a:r>
          <a:endParaRPr lang="en-US" dirty="0"/>
        </a:p>
      </dgm:t>
    </dgm:pt>
    <dgm:pt modelId="{85ACD3A5-C84E-4B2C-9F66-0822E6E319F9}" type="parTrans" cxnId="{CFE00299-75BC-4336-AEAC-3DB16233B896}">
      <dgm:prSet/>
      <dgm:spPr/>
      <dgm:t>
        <a:bodyPr/>
        <a:lstStyle/>
        <a:p>
          <a:endParaRPr lang="en-US" dirty="0"/>
        </a:p>
      </dgm:t>
    </dgm:pt>
    <dgm:pt modelId="{5BEE9455-4C76-4912-A628-B9F84777A5F8}" type="sibTrans" cxnId="{CFE00299-75BC-4336-AEAC-3DB16233B896}">
      <dgm:prSet/>
      <dgm:spPr/>
      <dgm:t>
        <a:bodyPr/>
        <a:lstStyle/>
        <a:p>
          <a:endParaRPr lang="en-US"/>
        </a:p>
      </dgm:t>
    </dgm:pt>
    <dgm:pt modelId="{C768B690-6E40-4D0A-8E8B-9A9671B5B9F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41B056F4-98AD-485F-9D87-BA627F00DF8B}" type="parTrans" cxnId="{D9C7F786-56F7-4BEB-BDD5-77335DCBDABC}">
      <dgm:prSet/>
      <dgm:spPr/>
      <dgm:t>
        <a:bodyPr/>
        <a:lstStyle/>
        <a:p>
          <a:endParaRPr lang="en-US" dirty="0"/>
        </a:p>
      </dgm:t>
    </dgm:pt>
    <dgm:pt modelId="{03E1B4C6-6391-4870-8937-8F4E6D3C5268}" type="sibTrans" cxnId="{D9C7F786-56F7-4BEB-BDD5-77335DCBDABC}">
      <dgm:prSet/>
      <dgm:spPr/>
      <dgm:t>
        <a:bodyPr/>
        <a:lstStyle/>
        <a:p>
          <a:endParaRPr lang="en-US"/>
        </a:p>
      </dgm:t>
    </dgm:pt>
    <dgm:pt modelId="{7E1C9D5D-E526-44E1-9B78-0AEE7CDF7E4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Analytics (Mgmt View)</a:t>
          </a:r>
          <a:endParaRPr lang="en-US" dirty="0"/>
        </a:p>
      </dgm:t>
    </dgm:pt>
    <dgm:pt modelId="{F834C22A-11F0-40BF-BE8B-0B5325A50A17}" type="parTrans" cxnId="{13D4D840-3797-402B-9771-18113B6BBC07}">
      <dgm:prSet/>
      <dgm:spPr/>
      <dgm:t>
        <a:bodyPr/>
        <a:lstStyle/>
        <a:p>
          <a:endParaRPr lang="en-US" dirty="0"/>
        </a:p>
      </dgm:t>
    </dgm:pt>
    <dgm:pt modelId="{E93592A4-E5DA-4A61-ACB9-BF2D4CC1C697}" type="sibTrans" cxnId="{13D4D840-3797-402B-9771-18113B6BBC07}">
      <dgm:prSet/>
      <dgm:spPr/>
      <dgm:t>
        <a:bodyPr/>
        <a:lstStyle/>
        <a:p>
          <a:endParaRPr lang="en-US"/>
        </a:p>
      </dgm:t>
    </dgm:pt>
    <dgm:pt modelId="{0B1BCB66-D444-4CA8-BB77-DAD02507757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Self Service (Teachers View)</a:t>
          </a:r>
          <a:endParaRPr lang="en-US" dirty="0"/>
        </a:p>
      </dgm:t>
    </dgm:pt>
    <dgm:pt modelId="{0B1E43D4-607C-43BC-ADC1-87C9D278CE00}" type="parTrans" cxnId="{F12E8FE5-B002-4B7E-B8F2-FD8CC21AD2F7}">
      <dgm:prSet/>
      <dgm:spPr/>
      <dgm:t>
        <a:bodyPr/>
        <a:lstStyle/>
        <a:p>
          <a:endParaRPr lang="en-US" dirty="0"/>
        </a:p>
      </dgm:t>
    </dgm:pt>
    <dgm:pt modelId="{34BF8AF0-08CC-4935-BD45-6D400B61FE78}" type="sibTrans" cxnId="{F12E8FE5-B002-4B7E-B8F2-FD8CC21AD2F7}">
      <dgm:prSet/>
      <dgm:spPr/>
      <dgm:t>
        <a:bodyPr/>
        <a:lstStyle/>
        <a:p>
          <a:endParaRPr lang="en-US"/>
        </a:p>
      </dgm:t>
    </dgm:pt>
    <dgm:pt modelId="{FCA58AE4-3E40-4201-AD59-883D30570969}" type="pres">
      <dgm:prSet presAssocID="{BB47600A-BA79-48B8-9DBC-BB1F9CE844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92ACF-3D4A-438F-8FC2-3A23A68A3A73}" type="pres">
      <dgm:prSet presAssocID="{B1A6B4F1-CCE5-4339-9E56-D4B6AD016107}" presName="centerShape" presStyleLbl="node0" presStyleIdx="0" presStyleCnt="1"/>
      <dgm:spPr/>
      <dgm:t>
        <a:bodyPr/>
        <a:lstStyle/>
        <a:p>
          <a:endParaRPr lang="en-US"/>
        </a:p>
      </dgm:t>
    </dgm:pt>
    <dgm:pt modelId="{74A9711C-DA3F-484D-A614-039A9A1831D6}" type="pres">
      <dgm:prSet presAssocID="{E8E8F113-59EB-427D-B4BD-5D9379E37F0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E806F53-305A-44D0-AB68-DC0190D046D2}" type="pres">
      <dgm:prSet presAssocID="{E8E8F113-59EB-427D-B4BD-5D9379E37F0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D5D37E3-F574-4F7C-A6A8-9F89AAE1D9BF}" type="pres">
      <dgm:prSet presAssocID="{F695374F-6548-4DDC-A9FA-9B2C86EDB7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B476B-08B6-438B-ACB4-1754E8734638}" type="pres">
      <dgm:prSet presAssocID="{EB7A0EEF-BA4C-469E-955C-8A29A5488E0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A97F02C-4CFB-4DEF-8D0B-94471D391E7A}" type="pres">
      <dgm:prSet presAssocID="{EB7A0EEF-BA4C-469E-955C-8A29A5488E0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2521778-C6D9-4D07-A48A-3801ED8B0E31}" type="pres">
      <dgm:prSet presAssocID="{3E0A6126-F53E-4E15-9283-8B72ECEDDE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FD08-69FE-4C65-8E6F-AF3D063A6077}" type="pres">
      <dgm:prSet presAssocID="{41B056F4-98AD-485F-9D87-BA627F00DF8B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CDB8CC8-5E9E-411E-A193-C7529F5E405A}" type="pres">
      <dgm:prSet presAssocID="{41B056F4-98AD-485F-9D87-BA627F00DF8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1CBEFAA-7A81-4349-847D-C6E6377180E2}" type="pres">
      <dgm:prSet presAssocID="{C768B690-6E40-4D0A-8E8B-9A9671B5B9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4CC45-09F6-400E-B508-495D0E17F142}" type="pres">
      <dgm:prSet presAssocID="{85ACD3A5-C84E-4B2C-9F66-0822E6E319F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11194B8-295B-47C4-B32A-7894FA7810A0}" type="pres">
      <dgm:prSet presAssocID="{85ACD3A5-C84E-4B2C-9F66-0822E6E319F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FA90EEC-3A4D-4651-9D83-17D39DA656DD}" type="pres">
      <dgm:prSet presAssocID="{7030D740-3D64-41A2-9240-C3368A437F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F852-655F-4CBE-B71C-0F6A93B7FD38}" type="pres">
      <dgm:prSet presAssocID="{0B1E43D4-607C-43BC-ADC1-87C9D278CE0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73F9FA5-EF6F-4C1D-9730-D0CFA196B400}" type="pres">
      <dgm:prSet presAssocID="{0B1E43D4-607C-43BC-ADC1-87C9D278CE0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79FDDA8-2BA1-404A-8A22-1C806C32F423}" type="pres">
      <dgm:prSet presAssocID="{0B1BCB66-D444-4CA8-BB77-DAD02507757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D9616-066B-44D4-BF20-2DB7F1EAF6C8}" type="pres">
      <dgm:prSet presAssocID="{F834C22A-11F0-40BF-BE8B-0B5325A50A1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107428D-5AF0-4920-929E-A43FA2D6BF9E}" type="pres">
      <dgm:prSet presAssocID="{F834C22A-11F0-40BF-BE8B-0B5325A50A1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67E34A8-F3DF-4930-8484-B402597E3B71}" type="pres">
      <dgm:prSet presAssocID="{7E1C9D5D-E526-44E1-9B78-0AEE7CDF7E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79146-D21B-4B5D-B422-CA0EC3998051}" type="presOf" srcId="{F695374F-6548-4DDC-A9FA-9B2C86EDB723}" destId="{2D5D37E3-F574-4F7C-A6A8-9F89AAE1D9BF}" srcOrd="0" destOrd="0" presId="urn:microsoft.com/office/officeart/2005/8/layout/radial5"/>
    <dgm:cxn modelId="{7AD7F43F-C412-42B7-AE96-48E19D02FCCF}" srcId="{B1A6B4F1-CCE5-4339-9E56-D4B6AD016107}" destId="{F695374F-6548-4DDC-A9FA-9B2C86EDB723}" srcOrd="0" destOrd="0" parTransId="{E8E8F113-59EB-427D-B4BD-5D9379E37F0E}" sibTransId="{64919A33-7782-4555-864E-E5E169FF7601}"/>
    <dgm:cxn modelId="{BFB2CBA1-CF03-465F-B991-7D5DB7182614}" type="presOf" srcId="{F834C22A-11F0-40BF-BE8B-0B5325A50A17}" destId="{4107428D-5AF0-4920-929E-A43FA2D6BF9E}" srcOrd="1" destOrd="0" presId="urn:microsoft.com/office/officeart/2005/8/layout/radial5"/>
    <dgm:cxn modelId="{A96AE6E8-5DD8-4661-85FA-6D451C4C5B60}" type="presOf" srcId="{E8E8F113-59EB-427D-B4BD-5D9379E37F0E}" destId="{74A9711C-DA3F-484D-A614-039A9A1831D6}" srcOrd="0" destOrd="0" presId="urn:microsoft.com/office/officeart/2005/8/layout/radial5"/>
    <dgm:cxn modelId="{DB5F5605-ACD5-4018-80CB-50BB472EF08C}" type="presOf" srcId="{85ACD3A5-C84E-4B2C-9F66-0822E6E319F9}" destId="{C7B4CC45-09F6-400E-B508-495D0E17F142}" srcOrd="0" destOrd="0" presId="urn:microsoft.com/office/officeart/2005/8/layout/radial5"/>
    <dgm:cxn modelId="{CFE00299-75BC-4336-AEAC-3DB16233B896}" srcId="{B1A6B4F1-CCE5-4339-9E56-D4B6AD016107}" destId="{7030D740-3D64-41A2-9240-C3368A437F02}" srcOrd="3" destOrd="0" parTransId="{85ACD3A5-C84E-4B2C-9F66-0822E6E319F9}" sibTransId="{5BEE9455-4C76-4912-A628-B9F84777A5F8}"/>
    <dgm:cxn modelId="{76E43F24-4784-4CC1-97AD-6FFF6CBB57D0}" type="presOf" srcId="{0B1E43D4-607C-43BC-ADC1-87C9D278CE00}" destId="{B73F9FA5-EF6F-4C1D-9730-D0CFA196B400}" srcOrd="1" destOrd="0" presId="urn:microsoft.com/office/officeart/2005/8/layout/radial5"/>
    <dgm:cxn modelId="{A8C1D2C8-6505-497F-9973-23910652BC21}" srcId="{BB47600A-BA79-48B8-9DBC-BB1F9CE8449F}" destId="{B1A6B4F1-CCE5-4339-9E56-D4B6AD016107}" srcOrd="0" destOrd="0" parTransId="{A4088317-9470-4556-9D8E-95B993C0EFB6}" sibTransId="{135CD46E-BF7F-4D6D-955A-F4327A92B7BE}"/>
    <dgm:cxn modelId="{FB4B349D-5EAE-4901-BD4B-2C3307027247}" type="presOf" srcId="{3E0A6126-F53E-4E15-9283-8B72ECEDDE12}" destId="{22521778-C6D9-4D07-A48A-3801ED8B0E31}" srcOrd="0" destOrd="0" presId="urn:microsoft.com/office/officeart/2005/8/layout/radial5"/>
    <dgm:cxn modelId="{0B535D00-54CF-48EA-87E2-98E173C7DA4D}" type="presOf" srcId="{7E1C9D5D-E526-44E1-9B78-0AEE7CDF7E49}" destId="{367E34A8-F3DF-4930-8484-B402597E3B71}" srcOrd="0" destOrd="0" presId="urn:microsoft.com/office/officeart/2005/8/layout/radial5"/>
    <dgm:cxn modelId="{550BD1B9-B3BC-44AA-9EE5-2A8DA55947F4}" type="presOf" srcId="{C768B690-6E40-4D0A-8E8B-9A9671B5B9F0}" destId="{F1CBEFAA-7A81-4349-847D-C6E6377180E2}" srcOrd="0" destOrd="0" presId="urn:microsoft.com/office/officeart/2005/8/layout/radial5"/>
    <dgm:cxn modelId="{D0129719-3659-429C-98DE-D379996CFCA0}" type="presOf" srcId="{85ACD3A5-C84E-4B2C-9F66-0822E6E319F9}" destId="{411194B8-295B-47C4-B32A-7894FA7810A0}" srcOrd="1" destOrd="0" presId="urn:microsoft.com/office/officeart/2005/8/layout/radial5"/>
    <dgm:cxn modelId="{2D099306-829B-4C91-8F32-60E0D8CF4432}" type="presOf" srcId="{7030D740-3D64-41A2-9240-C3368A437F02}" destId="{CFA90EEC-3A4D-4651-9D83-17D39DA656DD}" srcOrd="0" destOrd="0" presId="urn:microsoft.com/office/officeart/2005/8/layout/radial5"/>
    <dgm:cxn modelId="{35403269-0802-4BF1-89AA-98341F9CD50A}" type="presOf" srcId="{EB7A0EEF-BA4C-469E-955C-8A29A5488E0B}" destId="{711B476B-08B6-438B-ACB4-1754E8734638}" srcOrd="0" destOrd="0" presId="urn:microsoft.com/office/officeart/2005/8/layout/radial5"/>
    <dgm:cxn modelId="{D9C7F786-56F7-4BEB-BDD5-77335DCBDABC}" srcId="{B1A6B4F1-CCE5-4339-9E56-D4B6AD016107}" destId="{C768B690-6E40-4D0A-8E8B-9A9671B5B9F0}" srcOrd="2" destOrd="0" parTransId="{41B056F4-98AD-485F-9D87-BA627F00DF8B}" sibTransId="{03E1B4C6-6391-4870-8937-8F4E6D3C5268}"/>
    <dgm:cxn modelId="{169413B4-981E-4A50-9BD8-9FDA80C7915D}" type="presOf" srcId="{0B1E43D4-607C-43BC-ADC1-87C9D278CE00}" destId="{5974F852-655F-4CBE-B71C-0F6A93B7FD38}" srcOrd="0" destOrd="0" presId="urn:microsoft.com/office/officeart/2005/8/layout/radial5"/>
    <dgm:cxn modelId="{18C41981-DCF6-4587-B71B-5B202086A590}" type="presOf" srcId="{41B056F4-98AD-485F-9D87-BA627F00DF8B}" destId="{5974FD08-69FE-4C65-8E6F-AF3D063A6077}" srcOrd="0" destOrd="0" presId="urn:microsoft.com/office/officeart/2005/8/layout/radial5"/>
    <dgm:cxn modelId="{F16681B4-14EA-4141-A042-C4B2B59636B6}" srcId="{B1A6B4F1-CCE5-4339-9E56-D4B6AD016107}" destId="{3E0A6126-F53E-4E15-9283-8B72ECEDDE12}" srcOrd="1" destOrd="0" parTransId="{EB7A0EEF-BA4C-469E-955C-8A29A5488E0B}" sibTransId="{FBC5991F-FBFB-4198-8F49-D8FF7F707F79}"/>
    <dgm:cxn modelId="{7AB759F8-2CE1-43D2-BF1D-17DAF1D23FF8}" type="presOf" srcId="{F834C22A-11F0-40BF-BE8B-0B5325A50A17}" destId="{712D9616-066B-44D4-BF20-2DB7F1EAF6C8}" srcOrd="0" destOrd="0" presId="urn:microsoft.com/office/officeart/2005/8/layout/radial5"/>
    <dgm:cxn modelId="{F12E8FE5-B002-4B7E-B8F2-FD8CC21AD2F7}" srcId="{B1A6B4F1-CCE5-4339-9E56-D4B6AD016107}" destId="{0B1BCB66-D444-4CA8-BB77-DAD02507757A}" srcOrd="4" destOrd="0" parTransId="{0B1E43D4-607C-43BC-ADC1-87C9D278CE00}" sibTransId="{34BF8AF0-08CC-4935-BD45-6D400B61FE78}"/>
    <dgm:cxn modelId="{13D4D840-3797-402B-9771-18113B6BBC07}" srcId="{B1A6B4F1-CCE5-4339-9E56-D4B6AD016107}" destId="{7E1C9D5D-E526-44E1-9B78-0AEE7CDF7E49}" srcOrd="5" destOrd="0" parTransId="{F834C22A-11F0-40BF-BE8B-0B5325A50A17}" sibTransId="{E93592A4-E5DA-4A61-ACB9-BF2D4CC1C697}"/>
    <dgm:cxn modelId="{57722BB0-7445-47E0-BCE5-D7053DFAA2A6}" type="presOf" srcId="{41B056F4-98AD-485F-9D87-BA627F00DF8B}" destId="{3CDB8CC8-5E9E-411E-A193-C7529F5E405A}" srcOrd="1" destOrd="0" presId="urn:microsoft.com/office/officeart/2005/8/layout/radial5"/>
    <dgm:cxn modelId="{9ECF34BC-F69B-4673-9EAF-1734C9F2BB65}" type="presOf" srcId="{B1A6B4F1-CCE5-4339-9E56-D4B6AD016107}" destId="{96692ACF-3D4A-438F-8FC2-3A23A68A3A73}" srcOrd="0" destOrd="0" presId="urn:microsoft.com/office/officeart/2005/8/layout/radial5"/>
    <dgm:cxn modelId="{1FF37C22-1A58-4999-87BF-04B7DA02CBDC}" type="presOf" srcId="{BB47600A-BA79-48B8-9DBC-BB1F9CE8449F}" destId="{FCA58AE4-3E40-4201-AD59-883D30570969}" srcOrd="0" destOrd="0" presId="urn:microsoft.com/office/officeart/2005/8/layout/radial5"/>
    <dgm:cxn modelId="{9B6B9905-28C9-4B28-942C-09A9A88C475B}" type="presOf" srcId="{EB7A0EEF-BA4C-469E-955C-8A29A5488E0B}" destId="{7A97F02C-4CFB-4DEF-8D0B-94471D391E7A}" srcOrd="1" destOrd="0" presId="urn:microsoft.com/office/officeart/2005/8/layout/radial5"/>
    <dgm:cxn modelId="{F5DD88A8-4164-45E4-816C-D13D0E99E4EE}" type="presOf" srcId="{0B1BCB66-D444-4CA8-BB77-DAD02507757A}" destId="{779FDDA8-2BA1-404A-8A22-1C806C32F423}" srcOrd="0" destOrd="0" presId="urn:microsoft.com/office/officeart/2005/8/layout/radial5"/>
    <dgm:cxn modelId="{A6E091E0-E782-419B-B433-6AFF20247DFE}" type="presOf" srcId="{E8E8F113-59EB-427D-B4BD-5D9379E37F0E}" destId="{8E806F53-305A-44D0-AB68-DC0190D046D2}" srcOrd="1" destOrd="0" presId="urn:microsoft.com/office/officeart/2005/8/layout/radial5"/>
    <dgm:cxn modelId="{F0E0D591-A2D5-4E2E-B840-15D4896ECD5B}" type="presParOf" srcId="{FCA58AE4-3E40-4201-AD59-883D30570969}" destId="{96692ACF-3D4A-438F-8FC2-3A23A68A3A73}" srcOrd="0" destOrd="0" presId="urn:microsoft.com/office/officeart/2005/8/layout/radial5"/>
    <dgm:cxn modelId="{B3FAA59E-F8B6-476D-B3F7-165B1160DDED}" type="presParOf" srcId="{FCA58AE4-3E40-4201-AD59-883D30570969}" destId="{74A9711C-DA3F-484D-A614-039A9A1831D6}" srcOrd="1" destOrd="0" presId="urn:microsoft.com/office/officeart/2005/8/layout/radial5"/>
    <dgm:cxn modelId="{6BCA33C7-EB4B-4A4E-8FCF-BCE334ABB251}" type="presParOf" srcId="{74A9711C-DA3F-484D-A614-039A9A1831D6}" destId="{8E806F53-305A-44D0-AB68-DC0190D046D2}" srcOrd="0" destOrd="0" presId="urn:microsoft.com/office/officeart/2005/8/layout/radial5"/>
    <dgm:cxn modelId="{4E2846FD-447D-404D-9BC1-81A211CB7C85}" type="presParOf" srcId="{FCA58AE4-3E40-4201-AD59-883D30570969}" destId="{2D5D37E3-F574-4F7C-A6A8-9F89AAE1D9BF}" srcOrd="2" destOrd="0" presId="urn:microsoft.com/office/officeart/2005/8/layout/radial5"/>
    <dgm:cxn modelId="{B619F932-2753-4B53-9075-B3C2240C5E37}" type="presParOf" srcId="{FCA58AE4-3E40-4201-AD59-883D30570969}" destId="{711B476B-08B6-438B-ACB4-1754E8734638}" srcOrd="3" destOrd="0" presId="urn:microsoft.com/office/officeart/2005/8/layout/radial5"/>
    <dgm:cxn modelId="{F1E57E45-80F6-4D33-831E-221715C179EA}" type="presParOf" srcId="{711B476B-08B6-438B-ACB4-1754E8734638}" destId="{7A97F02C-4CFB-4DEF-8D0B-94471D391E7A}" srcOrd="0" destOrd="0" presId="urn:microsoft.com/office/officeart/2005/8/layout/radial5"/>
    <dgm:cxn modelId="{C6999867-9AAE-4D1C-937F-1E06C0748C5C}" type="presParOf" srcId="{FCA58AE4-3E40-4201-AD59-883D30570969}" destId="{22521778-C6D9-4D07-A48A-3801ED8B0E31}" srcOrd="4" destOrd="0" presId="urn:microsoft.com/office/officeart/2005/8/layout/radial5"/>
    <dgm:cxn modelId="{5A336CC2-A1F4-44F3-928B-A2699C2F71F3}" type="presParOf" srcId="{FCA58AE4-3E40-4201-AD59-883D30570969}" destId="{5974FD08-69FE-4C65-8E6F-AF3D063A6077}" srcOrd="5" destOrd="0" presId="urn:microsoft.com/office/officeart/2005/8/layout/radial5"/>
    <dgm:cxn modelId="{703BFF63-4BCA-4BE2-B352-4C1350553065}" type="presParOf" srcId="{5974FD08-69FE-4C65-8E6F-AF3D063A6077}" destId="{3CDB8CC8-5E9E-411E-A193-C7529F5E405A}" srcOrd="0" destOrd="0" presId="urn:microsoft.com/office/officeart/2005/8/layout/radial5"/>
    <dgm:cxn modelId="{FC7AF8C0-FED3-48BE-BC3E-E2A06C08CE3F}" type="presParOf" srcId="{FCA58AE4-3E40-4201-AD59-883D30570969}" destId="{F1CBEFAA-7A81-4349-847D-C6E6377180E2}" srcOrd="6" destOrd="0" presId="urn:microsoft.com/office/officeart/2005/8/layout/radial5"/>
    <dgm:cxn modelId="{CF9A30C2-373E-4633-A5CA-328B319F0CB2}" type="presParOf" srcId="{FCA58AE4-3E40-4201-AD59-883D30570969}" destId="{C7B4CC45-09F6-400E-B508-495D0E17F142}" srcOrd="7" destOrd="0" presId="urn:microsoft.com/office/officeart/2005/8/layout/radial5"/>
    <dgm:cxn modelId="{872F3BEF-D6F3-41E1-8649-10B341DF4876}" type="presParOf" srcId="{C7B4CC45-09F6-400E-B508-495D0E17F142}" destId="{411194B8-295B-47C4-B32A-7894FA7810A0}" srcOrd="0" destOrd="0" presId="urn:microsoft.com/office/officeart/2005/8/layout/radial5"/>
    <dgm:cxn modelId="{7B2F406E-B842-45F0-A9A3-594794C524BB}" type="presParOf" srcId="{FCA58AE4-3E40-4201-AD59-883D30570969}" destId="{CFA90EEC-3A4D-4651-9D83-17D39DA656DD}" srcOrd="8" destOrd="0" presId="urn:microsoft.com/office/officeart/2005/8/layout/radial5"/>
    <dgm:cxn modelId="{CDBB63CF-BE8D-47E8-ADB1-C7B5EF856877}" type="presParOf" srcId="{FCA58AE4-3E40-4201-AD59-883D30570969}" destId="{5974F852-655F-4CBE-B71C-0F6A93B7FD38}" srcOrd="9" destOrd="0" presId="urn:microsoft.com/office/officeart/2005/8/layout/radial5"/>
    <dgm:cxn modelId="{600BCD43-AB86-43F7-8B68-9D5FA870CF51}" type="presParOf" srcId="{5974F852-655F-4CBE-B71C-0F6A93B7FD38}" destId="{B73F9FA5-EF6F-4C1D-9730-D0CFA196B400}" srcOrd="0" destOrd="0" presId="urn:microsoft.com/office/officeart/2005/8/layout/radial5"/>
    <dgm:cxn modelId="{9464E56F-4757-436B-99EA-ADA7C164DEC2}" type="presParOf" srcId="{FCA58AE4-3E40-4201-AD59-883D30570969}" destId="{779FDDA8-2BA1-404A-8A22-1C806C32F423}" srcOrd="10" destOrd="0" presId="urn:microsoft.com/office/officeart/2005/8/layout/radial5"/>
    <dgm:cxn modelId="{44DBEADE-A091-46C4-ACE6-B8E19ED3BD12}" type="presParOf" srcId="{FCA58AE4-3E40-4201-AD59-883D30570969}" destId="{712D9616-066B-44D4-BF20-2DB7F1EAF6C8}" srcOrd="11" destOrd="0" presId="urn:microsoft.com/office/officeart/2005/8/layout/radial5"/>
    <dgm:cxn modelId="{C64CB3CF-0ACA-479B-9DB5-BFBA5F4C48A2}" type="presParOf" srcId="{712D9616-066B-44D4-BF20-2DB7F1EAF6C8}" destId="{4107428D-5AF0-4920-929E-A43FA2D6BF9E}" srcOrd="0" destOrd="0" presId="urn:microsoft.com/office/officeart/2005/8/layout/radial5"/>
    <dgm:cxn modelId="{C63B54E3-44C0-4C59-AAA6-73318B2EBA92}" type="presParOf" srcId="{FCA58AE4-3E40-4201-AD59-883D30570969}" destId="{367E34A8-F3DF-4930-8484-B402597E3B71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32D2EE3-965D-42CA-B52C-E2CD231F805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2DC539B-B675-4E48-8BD1-B7B8DDEBA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09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90AD-71FD-44E6-8E47-EFA8490629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19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C6E7-1B85-4868-9D3C-F18371D5F5CF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7D0-29BB-4929-8CEF-29FF414D6D6F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EF21-343E-44F3-8212-6E439C2D8953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8147-B967-4B59-AE6D-893DBDEF9BDD}" type="datetime3">
              <a:rPr lang="en-US" smtClean="0"/>
              <a:pPr/>
              <a:t>14 May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90601"/>
            <a:ext cx="4040188" cy="46275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990601"/>
            <a:ext cx="4041775" cy="46275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7CB9-9BDC-42FC-AE6C-EF8FE7DE1070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779"/>
            <a:ext cx="9144000" cy="977153"/>
          </a:xfrm>
          <a:solidFill>
            <a:srgbClr val="185D8F"/>
          </a:solidFill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676401" y="1072582"/>
            <a:ext cx="5791199" cy="5502181"/>
          </a:xfrm>
          <a:prstGeom prst="ellipse">
            <a:avLst/>
          </a:prstGeom>
          <a:blipFill dpi="0" rotWithShape="1">
            <a:blip r:embed="rId2">
              <a:alphaModFix amt="15000"/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93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427B-821E-4296-AB94-B0DF0809EAEE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676401" y="1072582"/>
            <a:ext cx="5791199" cy="5502181"/>
          </a:xfrm>
          <a:prstGeom prst="ellipse">
            <a:avLst/>
          </a:prstGeom>
          <a:blipFill dpi="0" rotWithShape="1">
            <a:blip r:embed="rId2">
              <a:alphaModFix amt="15000"/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3EE-3EE1-4D0C-9009-8E4DB3CF1AAC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ECBE-21D6-4195-B7EF-55D71596255A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DC2E-57C7-45B3-86CD-EEC87FDCA814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47A1-8B99-4702-8173-B3B60D7C5499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1C56-F117-413D-96CB-558D89A5DA1B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235-83FE-4D04-A35F-CDBCF82BF77A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B4D1-7425-4DCE-8201-34659FDC38E9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374595-60BC-4673-8037-EC319FEF7036}" type="datetime3">
              <a:rPr lang="en-US" smtClean="0"/>
              <a:pPr/>
              <a:t>14 May 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E49E12-AE37-47A9-9F39-E6E7F0EB8D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62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0C016C-E5CD-4F5A-B891-608F862FA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5720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628650" y="636769"/>
            <a:ext cx="7886700" cy="5534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 smtClean="0">
                <a:latin typeface="Cambria" pitchFamily="18" charset="0"/>
              </a:rPr>
              <a:t>SMS- School Management System </a:t>
            </a:r>
            <a:r>
              <a:rPr lang="en-US" sz="3600" b="1" dirty="0" smtClean="0">
                <a:latin typeface="Cambria" pitchFamily="18" charset="0"/>
              </a:rPr>
              <a:t>(</a:t>
            </a:r>
            <a:r>
              <a:rPr lang="en-US" sz="3600" b="1" dirty="0" err="1" smtClean="0">
                <a:latin typeface="Cambria" pitchFamily="18" charset="0"/>
              </a:rPr>
              <a:t>DigiCampus</a:t>
            </a:r>
            <a:r>
              <a:rPr lang="en-US" sz="3600" b="1" dirty="0" smtClean="0">
                <a:latin typeface="Cambria" pitchFamily="18" charset="0"/>
              </a:rPr>
              <a:t>) </a:t>
            </a:r>
            <a:endParaRPr lang="en-US" sz="3600" dirty="0" smtClean="0"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0294" y="5504176"/>
            <a:ext cx="1233901" cy="82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8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Exam setup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		Define Exams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		Exam Types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		Exam Subjects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		Exam Subject and Type Mapping</a:t>
            </a:r>
          </a:p>
          <a:p>
            <a:r>
              <a:rPr lang="en-US" dirty="0" smtClean="0">
                <a:latin typeface="Cambria" pitchFamily="18" charset="0"/>
              </a:rPr>
              <a:t>Exam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Mark entry.</a:t>
            </a:r>
          </a:p>
          <a:p>
            <a:r>
              <a:rPr lang="en-US" dirty="0" smtClean="0">
                <a:latin typeface="Cambria" pitchFamily="18" charset="0"/>
              </a:rPr>
              <a:t>Exam Consolidated </a:t>
            </a:r>
            <a:r>
              <a:rPr lang="en-US" dirty="0" smtClean="0">
                <a:latin typeface="Cambria" pitchFamily="18" charset="0"/>
              </a:rPr>
              <a:t>Reports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Report Card setup and Generation.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7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Evaluation and Report Card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765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Training – Schedule training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programs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for teacher development.      	         Also, add trainer details.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Achievements – Manage and Verify Teacher achievements.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Reports – Generate Teacher training and participation reports.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Teacher Development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574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416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Library Setup 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Book uploading in bulk against their Accession Number.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Book issue/return to student and employee.</a:t>
            </a:r>
          </a:p>
          <a:p>
            <a:r>
              <a:rPr lang="en-US" dirty="0" smtClean="0">
                <a:latin typeface="Cambria" pitchFamily="18" charset="0"/>
              </a:rPr>
              <a:t>Stock Verification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Barcode generation.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Library card (Student and Employee) generation.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8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Library Management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826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148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Send notification to Students and Employee.</a:t>
            </a:r>
          </a:p>
          <a:p>
            <a:r>
              <a:rPr lang="en-US" sz="2400" dirty="0" smtClean="0">
                <a:latin typeface="Cambria" pitchFamily="18" charset="0"/>
              </a:rPr>
              <a:t>Send Document of Student and Employee</a:t>
            </a:r>
            <a:endParaRPr lang="en-US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Send Message to Students and Employee.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27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</a:rPr>
              <a:t>Teacher and Parent Communication</a:t>
            </a:r>
            <a:endParaRPr lang="en-US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56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5063"/>
            <a:ext cx="7408333" cy="345069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School Profile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Student Management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Employee Management (HRMS)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Admission and Transfer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Transport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Hostel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40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Operations Admin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728" y="1603524"/>
            <a:ext cx="3810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67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Individual School can manage their School profile like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Accommodation,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Awards and Recognition, Facilities (Transport, Library etc.) , Infrastructure, Documents and Miscellaneous (School type, streams, EPFO etc).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26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School Profile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11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144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Add new student (Admission) single as well as in bulk.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Upload documents like student Photo, </a:t>
            </a:r>
            <a:r>
              <a:rPr lang="en-US" sz="2000" dirty="0" err="1" smtClean="0">
                <a:solidFill>
                  <a:schemeClr val="tx1"/>
                </a:solidFill>
                <a:latin typeface="Cambria" pitchFamily="18" charset="0"/>
              </a:rPr>
              <a:t>Aadhaar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, Birth Certificate etc.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Edit Student details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Give them TC and Struck off as required.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Generate on-demand certificates like </a:t>
            </a:r>
            <a:r>
              <a:rPr lang="en-US" sz="2000" dirty="0" err="1" smtClean="0">
                <a:solidFill>
                  <a:schemeClr val="tx1"/>
                </a:solidFill>
                <a:latin typeface="Cambria" pitchFamily="18" charset="0"/>
              </a:rPr>
              <a:t>Challan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, TC, Character Certificate etc.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Generate different types of academics reports as required by schools.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 New Admission registration details.</a:t>
            </a:r>
          </a:p>
          <a:p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Student Management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192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979" y="1303797"/>
            <a:ext cx="7745505" cy="38778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Profile, Attendance and Leave Setup.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Joining of employees single as well as in bulk.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Attendance (Biometric Integration) and Leave management.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Updating from Probation to Confirm (employment)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Exit employee.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Rejoin the Exit employee.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Reports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024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Cambria" pitchFamily="18" charset="0"/>
              </a:rPr>
              <a:t>Employee Management</a:t>
            </a:r>
            <a:endParaRPr lang="en-US" sz="4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15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912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This Module is a part of Student Management.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Admit new students Single as well bulk.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Give them TC single as well as bulk.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Admission and Transfer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699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912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Managing Vehicle.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Daily Running Log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Maintenance Log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4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Transport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1607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Cambria" pitchFamily="18" charset="0"/>
              </a:rPr>
              <a:t>DigiCampus</a:t>
            </a: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 Components</a:t>
            </a:r>
            <a:endParaRPr lang="en-IN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3938954" y="2057400"/>
          <a:ext cx="457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81354" y="2895600"/>
            <a:ext cx="3305908" cy="2209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DigiCampus suite is a education management platform hosted on the cloud for administrators , students &amp; parents.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359"/>
            <a:ext cx="8229600" cy="53532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Hostel Room Allotment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Hostel Student Attendance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Hostel Student Leave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Hostel Exit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Hostel Bed Swap/Transfer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Headbath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and Haircut Register</a:t>
            </a:r>
          </a:p>
          <a:p>
            <a:r>
              <a:rPr lang="en-US" dirty="0" smtClean="0">
                <a:latin typeface="Cambria" pitchFamily="18" charset="0"/>
              </a:rPr>
              <a:t>Slot wise </a:t>
            </a:r>
            <a:r>
              <a:rPr lang="en-US" dirty="0" smtClean="0">
                <a:latin typeface="Cambria" pitchFamily="18" charset="0"/>
              </a:rPr>
              <a:t>Hostel Attendance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Item purchase register</a:t>
            </a:r>
          </a:p>
          <a:p>
            <a:r>
              <a:rPr lang="en-US" dirty="0" smtClean="0">
                <a:latin typeface="Cambria" pitchFamily="18" charset="0"/>
              </a:rPr>
              <a:t>Card Register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Report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2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Hostel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61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1391492"/>
            <a:ext cx="7408333" cy="3450696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Payroll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Fee and Collection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Accounting, Procurement and Store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Insurance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276"/>
            <a:ext cx="8229600" cy="11430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Finance Admin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1328540"/>
            <a:ext cx="27146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38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872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Master Setup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Salary Calculation including Earnings, Deductions, Additional Earning, Additional Deduction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r>
              <a:rPr lang="en-US" dirty="0" smtClean="0">
                <a:latin typeface="Cambria" pitchFamily="18" charset="0"/>
              </a:rPr>
              <a:t>LOP and Arrear Calculation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TDS Calculation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Generate Salary Slip</a:t>
            </a:r>
            <a:r>
              <a:rPr lang="en-US" dirty="0" smtClean="0">
                <a:latin typeface="Cambria" pitchFamily="18" charset="0"/>
              </a:rPr>
              <a:t>, Bank Statement, EPFO, ESIC etc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Generate Form-16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7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Payroll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4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240"/>
            <a:ext cx="7653130" cy="48767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Fee Account setup.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One time and Recurring fee setup.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Late fee setup.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Generate 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ne time, Recurring and Late fee.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Create Due for one time and Recurring.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Collection (Online and Offline)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Transaction.</a:t>
            </a:r>
          </a:p>
          <a:p>
            <a:r>
              <a:rPr lang="en-US" dirty="0" smtClean="0">
                <a:latin typeface="Cambria" pitchFamily="18" charset="0"/>
              </a:rPr>
              <a:t>Adjustment</a:t>
            </a: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Online transaction report.</a:t>
            </a:r>
          </a:p>
          <a:p>
            <a:pPr lvl="0"/>
            <a:r>
              <a:rPr lang="en-US" sz="2800" dirty="0" smtClean="0">
                <a:latin typeface="Cambria" pitchFamily="18" charset="0"/>
              </a:rPr>
              <a:t>Cancellation of Due and Collection.</a:t>
            </a:r>
          </a:p>
          <a:p>
            <a:r>
              <a:rPr lang="en-US" sz="2800" dirty="0" smtClean="0">
                <a:latin typeface="Cambria" pitchFamily="18" charset="0"/>
              </a:rPr>
              <a:t> waive off.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0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Fee and Collection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9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52" y="1498164"/>
            <a:ext cx="460513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Accounting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Budget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Account and Entity setup.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Transactions- Expenditure, Receipts and Journal Entry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Receipt Report.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Expenditure Report.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Balance Sheet.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Ledger Report.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679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Accounting and Store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5932" y="1557800"/>
            <a:ext cx="460513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>
                <a:latin typeface="Cambria" pitchFamily="18" charset="0"/>
              </a:rPr>
              <a:t>Store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Store setup.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Transactions- Asset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Received, Issue and update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Reports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– ASTB, Received, Issued and Stock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75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140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Student Insurance Policy details.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Staff Insurance Policy details.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Insurance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58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28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Attendance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Mark Entry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View Student Details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Generate Report Card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Send Notice, Documents(HW) &amp; SMS to students.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HR </a:t>
            </a:r>
            <a:r>
              <a:rPr lang="en-US" dirty="0" smtClean="0">
                <a:latin typeface="Cambria" pitchFamily="18" charset="0"/>
              </a:rPr>
              <a:t>Activities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(In-Out Timing, Profile, Leave application, Library Status etc.)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449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Teacher View(Self Service)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86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132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View Profile, Attendance &amp; Mark Entry.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Due date of Fee and Pay online fee (Internet Req.)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Notice &amp; Documents.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Request for Certificates and TC.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Library Status.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9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Student/Parent View (Self Service)</a:t>
            </a:r>
            <a:endParaRPr lang="en-US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6248400"/>
            <a:ext cx="1036403" cy="49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9" y="3982309"/>
            <a:ext cx="8980227" cy="258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273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2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itchFamily="18" charset="0"/>
              </a:rPr>
              <a:t>Can view consolidated dashboard reports in one place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Can view Analytics reports across year on Student, Employee, Finance etc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449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Management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69" y="2273562"/>
            <a:ext cx="414793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9722" y="2782961"/>
            <a:ext cx="4744278" cy="38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86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499967"/>
            <a:ext cx="8228160" cy="793170"/>
          </a:xfrm>
          <a:ln/>
        </p:spPr>
        <p:txBody>
          <a:bodyPr tIns="6531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Thank You</a:t>
            </a:r>
            <a:endParaRPr lang="en-US" sz="2000" b="1" i="1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8991" y="3432313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The journey begins……….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3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04800" y="1392238"/>
            <a:ext cx="4130200" cy="307374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80644" lvl="2" indent="-34290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Academics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Student information system (View Only)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Academics Planning &amp; Tracking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Evaluation &amp; Report Card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Teacher Development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Library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Teacher Parent Communication</a:t>
            </a:r>
          </a:p>
          <a:p>
            <a:pPr marL="694944" lvl="2" indent="-457200">
              <a:buFont typeface="+mj-lt"/>
              <a:buAutoNum type="arabicPeriod"/>
            </a:pPr>
            <a:endParaRPr lang="en-US" dirty="0" smtClean="0"/>
          </a:p>
          <a:p>
            <a:pPr marL="580644" lvl="2" indent="-342900">
              <a:buNone/>
            </a:pPr>
            <a:endParaRPr lang="en-US" dirty="0" smtClean="0"/>
          </a:p>
          <a:p>
            <a:pPr marL="580644" lvl="2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963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Cambria" pitchFamily="18" charset="0"/>
              </a:rPr>
              <a:t>Digicampus</a:t>
            </a: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- Modules</a:t>
            </a:r>
            <a:endParaRPr lang="en-IN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495800" y="990600"/>
            <a:ext cx="4648200" cy="5257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endParaRPr lang="en-US" sz="3400" dirty="0" smtClean="0"/>
          </a:p>
          <a:p>
            <a:pPr marL="580644" lvl="2" indent="-342900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Operation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Facility Management        (School profile management)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Student Management 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Admission &amp; Transfer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Employee Management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Transport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Hostel</a:t>
            </a:r>
          </a:p>
          <a:p>
            <a:pPr marL="580644" lvl="2" indent="-342900">
              <a:buFont typeface="+mj-lt"/>
              <a:buAutoNum type="arabicPeriod"/>
            </a:pPr>
            <a:endParaRPr lang="en-US" sz="3000" dirty="0" smtClean="0">
              <a:latin typeface="Cambria" pitchFamily="18" charset="0"/>
            </a:endParaRPr>
          </a:p>
          <a:p>
            <a:pPr marL="580644" lvl="2" indent="-342900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Finance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Fee Management &amp; Collections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Accounting &amp; Payroll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Procurement</a:t>
            </a:r>
          </a:p>
          <a:p>
            <a:pPr marL="580644" lvl="2" indent="-342900">
              <a:buFont typeface="+mj-lt"/>
              <a:buAutoNum type="arabicPeriod"/>
            </a:pPr>
            <a:r>
              <a:rPr lang="en-US" sz="3000" dirty="0" smtClean="0">
                <a:latin typeface="Cambria" pitchFamily="18" charset="0"/>
              </a:rPr>
              <a:t>Insurance Management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12" y="4158457"/>
            <a:ext cx="3997187" cy="26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812257">
            <a:off x="166369" y="1517238"/>
            <a:ext cx="2756683" cy="1388221"/>
            <a:chOff x="3094885" y="-101839"/>
            <a:chExt cx="2092191" cy="2637748"/>
          </a:xfrm>
          <a:effectLst>
            <a:outerShdw blurRad="69850" dist="114300" dir="7200000" algn="tl" rotWithShape="0">
              <a:srgbClr val="000000">
                <a:alpha val="26000"/>
              </a:srgb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3109991" y="104702"/>
              <a:ext cx="2077085" cy="2077084"/>
            </a:xfrm>
            <a:prstGeom prst="roundRect">
              <a:avLst/>
            </a:prstGeom>
            <a:solidFill>
              <a:srgbClr val="FF0000"/>
            </a:solidFill>
            <a:sp3d prstMaterial="translucentPowder">
              <a:bevelT w="1270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3094885" y="-101839"/>
              <a:ext cx="2071549" cy="2637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latin typeface="Cambria" pitchFamily="18" charset="0"/>
                </a:rPr>
                <a:t>Won’t you be glad to get timely updates about your child’s academic </a:t>
              </a:r>
              <a:r>
                <a:rPr lang="en-US" sz="1200" b="1" dirty="0" smtClean="0">
                  <a:latin typeface="Cambria" pitchFamily="18" charset="0"/>
                </a:rPr>
                <a:t>performance</a:t>
              </a:r>
              <a:r>
                <a:rPr lang="en-US" sz="1200" b="1" kern="1200" dirty="0" smtClean="0">
                  <a:latin typeface="Cambria" pitchFamily="18" charset="0"/>
                </a:rPr>
                <a:t>? Will you not be excited to receive </a:t>
              </a:r>
              <a:r>
                <a:rPr lang="en-US" sz="1200" b="1" dirty="0" smtClean="0">
                  <a:latin typeface="Cambria" pitchFamily="18" charset="0"/>
                </a:rPr>
                <a:t>institutes'</a:t>
              </a:r>
              <a:r>
                <a:rPr lang="en-US" sz="1200" b="1" kern="1200" dirty="0" smtClean="0">
                  <a:latin typeface="Cambria" pitchFamily="18" charset="0"/>
                </a:rPr>
                <a:t> latest announcements/events in your mobile?  </a:t>
              </a:r>
              <a:endParaRPr lang="en-US" sz="1200" b="1" kern="1200" dirty="0">
                <a:latin typeface="Cambria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625741">
            <a:off x="5924128" y="1755337"/>
            <a:ext cx="2632406" cy="837589"/>
            <a:chOff x="804409" y="337526"/>
            <a:chExt cx="2077085" cy="2077085"/>
          </a:xfrm>
          <a:effectLst>
            <a:outerShdw blurRad="50800" dist="38100" dir="2700000" sx="102000" sy="102000" algn="tl" rotWithShape="0">
              <a:srgbClr val="000000">
                <a:alpha val="28000"/>
              </a:srgb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804409" y="337526"/>
              <a:ext cx="2077085" cy="2077085"/>
            </a:xfrm>
            <a:prstGeom prst="roundRect">
              <a:avLst/>
            </a:prstGeom>
            <a:solidFill>
              <a:srgbClr val="3366FF"/>
            </a:solidFill>
            <a:sp3d prstMaterial="translucentPowder">
              <a:bevelT w="127000" h="25400" prst="softRound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905804" y="438921"/>
              <a:ext cx="1874295" cy="1874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latin typeface="Cambria" pitchFamily="18" charset="0"/>
                </a:rPr>
                <a:t>Don’t you want to avoid time consuming queues for fee payments or application forms for internal/external exams? </a:t>
              </a:r>
              <a:endParaRPr lang="en-US" sz="1200" b="1" kern="1200" dirty="0">
                <a:latin typeface="Cambria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71076" y="1430092"/>
            <a:ext cx="2567724" cy="855908"/>
            <a:chOff x="804409" y="337526"/>
            <a:chExt cx="2077085" cy="2077085"/>
          </a:xfrm>
          <a:effectLst>
            <a:outerShdw blurRad="50800" dist="38100" dir="5820000" algn="tl" rotWithShape="0">
              <a:srgbClr val="000000">
                <a:alpha val="36000"/>
              </a:srgb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804409" y="337526"/>
              <a:ext cx="2077085" cy="207708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905804" y="438921"/>
              <a:ext cx="1874295" cy="18742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latin typeface="Cambria" pitchFamily="18" charset="0"/>
                </a:rPr>
                <a:t>Don’t you think the availability of vital student information or reports at your finger tips will increase your productivity?   </a:t>
              </a:r>
              <a:endParaRPr lang="en-US" sz="1200" b="1" kern="1200" dirty="0">
                <a:latin typeface="Cambria" pitchFamily="18" charset="0"/>
              </a:endParaRPr>
            </a:p>
          </p:txBody>
        </p:sp>
      </p:grpSp>
      <p:pic>
        <p:nvPicPr>
          <p:cNvPr id="11" name="Picture 10" descr="instituti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1" y="5185731"/>
            <a:ext cx="1576628" cy="151986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066801" y="3484489"/>
            <a:ext cx="1503399" cy="1392311"/>
            <a:chOff x="812966" y="3174891"/>
            <a:chExt cx="1840904" cy="1772249"/>
          </a:xfrm>
        </p:grpSpPr>
        <p:sp>
          <p:nvSpPr>
            <p:cNvPr id="15" name="Oval 14"/>
            <p:cNvSpPr/>
            <p:nvPr/>
          </p:nvSpPr>
          <p:spPr>
            <a:xfrm>
              <a:off x="812966" y="3174891"/>
              <a:ext cx="1840904" cy="17722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1q</a:t>
              </a:r>
              <a:endParaRPr lang="en-US" dirty="0"/>
            </a:p>
          </p:txBody>
        </p:sp>
        <p:pic>
          <p:nvPicPr>
            <p:cNvPr id="12" name="Picture 11" descr="parents_ic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77" y="3323627"/>
              <a:ext cx="1671756" cy="130397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5638800" y="3429000"/>
            <a:ext cx="1389258" cy="1370214"/>
            <a:chOff x="3743855" y="2915112"/>
            <a:chExt cx="1840904" cy="1772249"/>
          </a:xfrm>
        </p:grpSpPr>
        <p:sp>
          <p:nvSpPr>
            <p:cNvPr id="16" name="Oval 15"/>
            <p:cNvSpPr/>
            <p:nvPr/>
          </p:nvSpPr>
          <p:spPr>
            <a:xfrm>
              <a:off x="3743855" y="2915112"/>
              <a:ext cx="1840904" cy="17722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dmissio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576" y="3105986"/>
              <a:ext cx="1572440" cy="1465084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3633545" y="2999325"/>
            <a:ext cx="1395655" cy="1344075"/>
            <a:chOff x="6701773" y="3554829"/>
            <a:chExt cx="1840904" cy="1772249"/>
          </a:xfrm>
        </p:grpSpPr>
        <p:sp>
          <p:nvSpPr>
            <p:cNvPr id="17" name="Oval 16"/>
            <p:cNvSpPr/>
            <p:nvPr/>
          </p:nvSpPr>
          <p:spPr>
            <a:xfrm>
              <a:off x="6701773" y="3554829"/>
              <a:ext cx="1840904" cy="17722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Teacher-ico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695" y="3775748"/>
              <a:ext cx="1214941" cy="121494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057400" y="441918"/>
            <a:ext cx="4953000" cy="54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DigiCampus –Users View</a:t>
            </a:r>
            <a:endParaRPr lang="en-US" sz="32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" name="Notched Right Arrow 18"/>
          <p:cNvSpPr/>
          <p:nvPr/>
        </p:nvSpPr>
        <p:spPr>
          <a:xfrm rot="4557165">
            <a:off x="1321222" y="2971599"/>
            <a:ext cx="532798" cy="197579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Notched Right Arrow 24"/>
          <p:cNvSpPr/>
          <p:nvPr/>
        </p:nvSpPr>
        <p:spPr>
          <a:xfrm rot="5400000">
            <a:off x="4130611" y="2530411"/>
            <a:ext cx="532798" cy="197579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Notched Right Arrow 25"/>
          <p:cNvSpPr/>
          <p:nvPr/>
        </p:nvSpPr>
        <p:spPr>
          <a:xfrm rot="6079660">
            <a:off x="6395831" y="2971903"/>
            <a:ext cx="619540" cy="186747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Notched Right Arrow 26"/>
          <p:cNvSpPr/>
          <p:nvPr/>
        </p:nvSpPr>
        <p:spPr>
          <a:xfrm rot="18372142">
            <a:off x="1553938" y="1088927"/>
            <a:ext cx="532798" cy="197579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Notched Right Arrow 27"/>
          <p:cNvSpPr/>
          <p:nvPr/>
        </p:nvSpPr>
        <p:spPr>
          <a:xfrm rot="14329236">
            <a:off x="6128241" y="1222347"/>
            <a:ext cx="532798" cy="197579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Notched Right Arrow 28"/>
          <p:cNvSpPr/>
          <p:nvPr/>
        </p:nvSpPr>
        <p:spPr>
          <a:xfrm rot="16200000">
            <a:off x="4188437" y="1140437"/>
            <a:ext cx="411892" cy="202833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33267" y="4385846"/>
            <a:ext cx="142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Parents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87711" y="4191000"/>
            <a:ext cx="142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Students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81362" y="4114800"/>
            <a:ext cx="16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Teachers/Staff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60871" y="5638800"/>
            <a:ext cx="2576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           Schools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82768" y="4800600"/>
            <a:ext cx="670032" cy="5765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953000" y="4817167"/>
            <a:ext cx="598694" cy="5168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281905" y="4634411"/>
            <a:ext cx="7644" cy="3947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06651616"/>
      </p:ext>
    </p:extLst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2076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Cambria" pitchFamily="18" charset="0"/>
              </a:rPr>
              <a:t>DigiCampus</a:t>
            </a: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 – Users View</a:t>
            </a:r>
            <a:endParaRPr lang="en-IN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511513"/>
            <a:ext cx="4040188" cy="4703763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 smtClean="0">
                <a:latin typeface="Cambria" pitchFamily="18" charset="0"/>
              </a:rPr>
              <a:t>School Users</a:t>
            </a:r>
          </a:p>
          <a:p>
            <a:pPr lvl="1"/>
            <a:r>
              <a:rPr lang="en-US" sz="1900" b="1" dirty="0" smtClean="0">
                <a:latin typeface="Cambria" pitchFamily="18" charset="0"/>
              </a:rPr>
              <a:t>Academics Admin</a:t>
            </a:r>
            <a:r>
              <a:rPr lang="en-US" sz="1900" dirty="0" smtClean="0">
                <a:latin typeface="Cambria" pitchFamily="18" charset="0"/>
              </a:rPr>
              <a:t>: Aggregated academics data of a school</a:t>
            </a:r>
          </a:p>
          <a:p>
            <a:pPr lvl="1">
              <a:buNone/>
            </a:pPr>
            <a:endParaRPr lang="en-US" sz="1900" dirty="0" smtClean="0">
              <a:latin typeface="Cambria" pitchFamily="18" charset="0"/>
            </a:endParaRPr>
          </a:p>
          <a:p>
            <a:pPr lvl="1"/>
            <a:r>
              <a:rPr lang="en-US" sz="1900" b="1" dirty="0" smtClean="0">
                <a:latin typeface="Cambria" pitchFamily="18" charset="0"/>
              </a:rPr>
              <a:t>Operation User</a:t>
            </a:r>
            <a:r>
              <a:rPr lang="en-US" sz="1900" dirty="0" smtClean="0">
                <a:latin typeface="Cambria" pitchFamily="18" charset="0"/>
              </a:rPr>
              <a:t>: Can access school, student, faculty, transport, HR, Events data)</a:t>
            </a:r>
          </a:p>
          <a:p>
            <a:pPr lvl="1">
              <a:buNone/>
            </a:pPr>
            <a:endParaRPr lang="en-US" sz="1900" dirty="0" smtClean="0">
              <a:latin typeface="Cambria" pitchFamily="18" charset="0"/>
            </a:endParaRPr>
          </a:p>
          <a:p>
            <a:pPr lvl="1"/>
            <a:r>
              <a:rPr lang="en-US" sz="1900" b="1" dirty="0" smtClean="0">
                <a:latin typeface="Cambria" pitchFamily="18" charset="0"/>
              </a:rPr>
              <a:t>Finance user</a:t>
            </a:r>
            <a:r>
              <a:rPr lang="en-US" sz="1900" dirty="0" smtClean="0">
                <a:latin typeface="Cambria" pitchFamily="18" charset="0"/>
              </a:rPr>
              <a:t>: Fee, procurement, Inventory &amp; store, insurance data</a:t>
            </a:r>
          </a:p>
          <a:p>
            <a:pPr lvl="1">
              <a:buNone/>
            </a:pPr>
            <a:endParaRPr lang="en-US" sz="1900" dirty="0" smtClean="0">
              <a:latin typeface="Cambria" pitchFamily="18" charset="0"/>
            </a:endParaRPr>
          </a:p>
          <a:p>
            <a:pPr lvl="1">
              <a:buNone/>
            </a:pPr>
            <a:r>
              <a:rPr lang="en-US" sz="1900" dirty="0" smtClean="0">
                <a:latin typeface="Cambria" pitchFamily="18" charset="0"/>
              </a:rPr>
              <a:t>NB: </a:t>
            </a:r>
            <a:r>
              <a:rPr lang="en-US" sz="1900" b="1" dirty="0" smtClean="0">
                <a:latin typeface="Cambria" pitchFamily="18" charset="0"/>
              </a:rPr>
              <a:t>Principal</a:t>
            </a:r>
            <a:r>
              <a:rPr lang="en-US" sz="1900" dirty="0" smtClean="0">
                <a:latin typeface="Cambria" pitchFamily="18" charset="0"/>
              </a:rPr>
              <a:t> – Principal can view all data of his/her school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6" y="1563760"/>
            <a:ext cx="4041775" cy="4929808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 smtClean="0">
                <a:latin typeface="Cambria" pitchFamily="18" charset="0"/>
              </a:rPr>
              <a:t>Students/Parents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Admission data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Own profile, fee &amp; academics data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School communication</a:t>
            </a:r>
          </a:p>
          <a:p>
            <a:r>
              <a:rPr lang="en-US" sz="2600" b="1" dirty="0" smtClean="0">
                <a:latin typeface="Cambria" pitchFamily="18" charset="0"/>
              </a:rPr>
              <a:t>Teacher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Own data, attendance &amp; students data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Marks &amp; report card of their students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All communication</a:t>
            </a:r>
          </a:p>
          <a:p>
            <a:r>
              <a:rPr lang="en-US" sz="2600" b="1" dirty="0" smtClean="0">
                <a:latin typeface="Cambria" pitchFamily="18" charset="0"/>
              </a:rPr>
              <a:t>Management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All school aggregated data under their jurisdiction of the command</a:t>
            </a:r>
          </a:p>
          <a:p>
            <a:pPr lvl="1"/>
            <a:r>
              <a:rPr lang="en-US" sz="2600" dirty="0" smtClean="0">
                <a:latin typeface="Cambria" pitchFamily="18" charset="0"/>
              </a:rPr>
              <a:t>Reports &amp; dashboard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4496"/>
            <a:ext cx="8229600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Admin-Principal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68" y="1499769"/>
            <a:ext cx="88392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749287"/>
            <a:ext cx="4648200" cy="39112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Student Profile 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Academics Planning and Tracking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Evaluation and Report Card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Teacher Development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Library Management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Parent and Teacher Communication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96"/>
            <a:ext cx="8229600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Academics Admin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775791"/>
            <a:ext cx="3619500" cy="40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90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912"/>
            <a:ext cx="8229600" cy="43891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Search Students details by Course, Class, Section, Admission No. and Name.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Also, see Payment details, Academic report and Student details.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Generate Certificates like TC, Fee Certificate, </a:t>
            </a:r>
            <a:r>
              <a:rPr lang="en-US" dirty="0" err="1" smtClean="0">
                <a:solidFill>
                  <a:schemeClr val="tx1"/>
                </a:solidFill>
                <a:latin typeface="Cambria" pitchFamily="18" charset="0"/>
              </a:rPr>
              <a:t>Challan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5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Student Profile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2067"/>
            <a:ext cx="8229600" cy="587401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900" b="1" dirty="0" smtClean="0">
                <a:solidFill>
                  <a:schemeClr val="tx1"/>
                </a:solidFill>
                <a:latin typeface="Cambria" pitchFamily="18" charset="0"/>
              </a:rPr>
              <a:t>Academics Master Setup</a:t>
            </a:r>
          </a:p>
          <a:p>
            <a:r>
              <a:rPr lang="en-US" sz="1900" b="1" dirty="0" smtClean="0">
                <a:solidFill>
                  <a:schemeClr val="tx1"/>
                </a:solidFill>
                <a:latin typeface="Cambria" pitchFamily="18" charset="0"/>
              </a:rPr>
              <a:t>Session Management – </a:t>
            </a:r>
            <a:r>
              <a:rPr lang="en-US" sz="1900" dirty="0" smtClean="0">
                <a:solidFill>
                  <a:schemeClr val="tx1"/>
                </a:solidFill>
                <a:latin typeface="Cambria" pitchFamily="18" charset="0"/>
              </a:rPr>
              <a:t>Promotion to students from one session to next session</a:t>
            </a:r>
          </a:p>
          <a:p>
            <a:r>
              <a:rPr lang="en-US" sz="1900" b="1" dirty="0" smtClean="0">
                <a:latin typeface="Cambria" pitchFamily="18" charset="0"/>
              </a:rPr>
              <a:t>Subject Management </a:t>
            </a:r>
            <a:r>
              <a:rPr lang="en-US" sz="1900" dirty="0" smtClean="0">
                <a:latin typeface="Cambria" pitchFamily="18" charset="0"/>
              </a:rPr>
              <a:t>– Mapping course to subjects</a:t>
            </a:r>
            <a:endParaRPr lang="en-US" sz="19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1900" b="1" dirty="0" smtClean="0">
                <a:latin typeface="Cambria" pitchFamily="18" charset="0"/>
              </a:rPr>
              <a:t>Section allotment to Student</a:t>
            </a:r>
            <a:endParaRPr lang="en-US" sz="19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Teacher Assign </a:t>
            </a:r>
            <a:r>
              <a:rPr lang="en-US" sz="2000" dirty="0" smtClean="0">
                <a:latin typeface="Cambria" pitchFamily="18" charset="0"/>
              </a:rPr>
              <a:t>– Assign Teacher to particular class, section and subject.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Daily Student Attendance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ambria" pitchFamily="18" charset="0"/>
              </a:rPr>
              <a:t>Reports on Academics activities</a:t>
            </a:r>
            <a:endParaRPr lang="en-US" sz="19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29"/>
            <a:ext cx="8229600" cy="93917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Academics Planning</a:t>
            </a:r>
            <a:endParaRPr lang="en-US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798" y="6219785"/>
            <a:ext cx="1233901" cy="6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829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1253</TotalTime>
  <Words>971</Words>
  <Application>Microsoft Office PowerPoint</Application>
  <PresentationFormat>On-screen Show (4:3)</PresentationFormat>
  <Paragraphs>216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DigiCampus Components</vt:lpstr>
      <vt:lpstr>Digicampus- Modules</vt:lpstr>
      <vt:lpstr>Slide 4</vt:lpstr>
      <vt:lpstr>DigiCampus – Users View</vt:lpstr>
      <vt:lpstr>Admin-Principal</vt:lpstr>
      <vt:lpstr>Academics Admin</vt:lpstr>
      <vt:lpstr>Student Profile</vt:lpstr>
      <vt:lpstr>Academics Planning</vt:lpstr>
      <vt:lpstr>Evaluation and Report Card</vt:lpstr>
      <vt:lpstr>Teacher Development</vt:lpstr>
      <vt:lpstr>Library Management</vt:lpstr>
      <vt:lpstr>Teacher and Parent Communication</vt:lpstr>
      <vt:lpstr>Operations Admin</vt:lpstr>
      <vt:lpstr>School Profile</vt:lpstr>
      <vt:lpstr>Student Management</vt:lpstr>
      <vt:lpstr>Employee Management</vt:lpstr>
      <vt:lpstr>Admission and Transfer</vt:lpstr>
      <vt:lpstr>Transport</vt:lpstr>
      <vt:lpstr>Hostel</vt:lpstr>
      <vt:lpstr>Finance Admin</vt:lpstr>
      <vt:lpstr>Payroll</vt:lpstr>
      <vt:lpstr>Fee and Collection</vt:lpstr>
      <vt:lpstr>Accounting and Store</vt:lpstr>
      <vt:lpstr>Insurance</vt:lpstr>
      <vt:lpstr>Teacher View(Self Service)</vt:lpstr>
      <vt:lpstr>Student/Parent View (Self Service)</vt:lpstr>
      <vt:lpstr>Management</vt:lpstr>
      <vt:lpstr>Thank You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LOGAN S CTR USAF AFSPC DEOMI/J-9</dc:creator>
  <cp:lastModifiedBy>Millan</cp:lastModifiedBy>
  <cp:revision>207</cp:revision>
  <cp:lastPrinted>2016-10-31T15:09:23Z</cp:lastPrinted>
  <dcterms:created xsi:type="dcterms:W3CDTF">2016-10-21T19:28:34Z</dcterms:created>
  <dcterms:modified xsi:type="dcterms:W3CDTF">2020-05-14T11:50:02Z</dcterms:modified>
</cp:coreProperties>
</file>